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6"/>
  </p:notesMasterIdLst>
  <p:handoutMasterIdLst>
    <p:handoutMasterId r:id="rId27"/>
  </p:handoutMasterIdLst>
  <p:sldIdLst>
    <p:sldId id="258" r:id="rId3"/>
    <p:sldId id="340" r:id="rId4"/>
    <p:sldId id="342" r:id="rId5"/>
    <p:sldId id="349" r:id="rId6"/>
    <p:sldId id="358" r:id="rId7"/>
    <p:sldId id="357" r:id="rId8"/>
    <p:sldId id="355" r:id="rId9"/>
    <p:sldId id="356" r:id="rId10"/>
    <p:sldId id="350" r:id="rId11"/>
    <p:sldId id="359" r:id="rId12"/>
    <p:sldId id="351" r:id="rId13"/>
    <p:sldId id="354" r:id="rId14"/>
    <p:sldId id="352" r:id="rId15"/>
    <p:sldId id="360" r:id="rId16"/>
    <p:sldId id="361" r:id="rId17"/>
    <p:sldId id="362" r:id="rId18"/>
    <p:sldId id="363" r:id="rId19"/>
    <p:sldId id="367" r:id="rId20"/>
    <p:sldId id="366" r:id="rId21"/>
    <p:sldId id="364" r:id="rId22"/>
    <p:sldId id="365" r:id="rId23"/>
    <p:sldId id="368" r:id="rId24"/>
    <p:sldId id="282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e Riskalla_Leal" initials="PR" lastIdx="1" clrIdx="0">
    <p:extLst>
      <p:ext uri="{19B8F6BF-5375-455C-9EA6-DF929625EA0E}">
        <p15:presenceInfo xmlns:p15="http://schemas.microsoft.com/office/powerpoint/2012/main" userId="c14079c0cc80d4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4E86"/>
    <a:srgbClr val="1E3C14"/>
    <a:srgbClr val="FF3399"/>
    <a:srgbClr val="AAA60E"/>
    <a:srgbClr val="E1E1E1"/>
    <a:srgbClr val="1C79C6"/>
    <a:srgbClr val="2DEFC1"/>
    <a:srgbClr val="0FB5B9"/>
    <a:srgbClr val="0FB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9" autoAdjust="0"/>
    <p:restoredTop sz="88447" autoAdjust="0"/>
  </p:normalViewPr>
  <p:slideViewPr>
    <p:cSldViewPr snapToGrid="0">
      <p:cViewPr>
        <p:scale>
          <a:sx n="50" d="100"/>
          <a:sy n="50" d="100"/>
        </p:scale>
        <p:origin x="813" y="41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72D6B-470D-4F01-9A71-BFB8AE228CD4}" type="datetime1">
              <a:rPr lang="pt-BR" smtClean="0"/>
              <a:t>01/09/2023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28588A-5C4E-401A-AECC-B6F63A9DE9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2AF919-DA84-473E-A39D-205B08A443F1}" type="datetime1">
              <a:rPr lang="pt-BR" noProof="0" smtClean="0"/>
              <a:t>01/09/2023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542409-6A04-4DC6-AC3A-D3758287A8F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7542409-6A04-4DC6-AC3A-D3758287A8F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Tal como apontado durante a aula da manhã, eis aqui um esquema mais complexo para gestão dos dados de entrada no modelo analisado.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20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974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Tal como apontado durante a aula da manhã, eis aqui um esquema mais complexo para gestão dos dados de entrada no modelo analisado.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21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7366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Tal como apontado durante a aula da manhã, eis aqui um esquema mais complexo para gestão dos dados de entrada no modelo analisado.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22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22836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13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22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So</a:t>
            </a:r>
            <a:r>
              <a:rPr lang="pt-BR" dirty="0"/>
              <a:t>, </a:t>
            </a:r>
            <a:r>
              <a:rPr lang="pt-BR" dirty="0" err="1"/>
              <a:t>Let’s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started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194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Neste estudo, os autores fazem um levantamento das diferentes técnicas utilizadas para mapeamento de áreas sujeitas à deslizamento de terra.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99410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Neste estudo, os autores fazem um levantamento das diferentes técnicas utilizadas para mapeamento de áreas sujeitas à deslizamento de terra.</a:t>
            </a:r>
          </a:p>
          <a:p>
            <a:endParaRPr lang="pt-BR" dirty="0"/>
          </a:p>
          <a:p>
            <a:endParaRPr lang="pt-BR" dirty="0"/>
          </a:p>
          <a:p>
            <a:r>
              <a:rPr lang="en-US" dirty="0"/>
              <a:t>Legenda da </a:t>
            </a:r>
            <a:r>
              <a:rPr lang="en-US" dirty="0" err="1"/>
              <a:t>Figura</a:t>
            </a:r>
            <a:r>
              <a:rPr lang="en-US" dirty="0"/>
              <a:t>: </a:t>
            </a:r>
          </a:p>
          <a:p>
            <a:r>
              <a:rPr lang="en-US" dirty="0"/>
              <a:t>	</a:t>
            </a:r>
            <a:r>
              <a:rPr lang="en-US" dirty="0" err="1"/>
              <a:t>polígonos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amarelo</a:t>
            </a:r>
            <a:r>
              <a:rPr lang="en-US" dirty="0"/>
              <a:t> =&gt; </a:t>
            </a:r>
            <a:r>
              <a:rPr lang="en-US" dirty="0" err="1"/>
              <a:t>áreas</a:t>
            </a:r>
            <a:r>
              <a:rPr lang="en-US" dirty="0"/>
              <a:t> com </a:t>
            </a:r>
            <a:r>
              <a:rPr lang="en-US" dirty="0" err="1"/>
              <a:t>deslizamento</a:t>
            </a:r>
            <a:r>
              <a:rPr lang="en-US" dirty="0"/>
              <a:t> </a:t>
            </a:r>
            <a:r>
              <a:rPr lang="en-US" dirty="0" err="1"/>
              <a:t>averiguado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polígonos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verde</a:t>
            </a:r>
            <a:r>
              <a:rPr lang="en-US" dirty="0"/>
              <a:t> =&gt; </a:t>
            </a:r>
            <a:r>
              <a:rPr lang="en-US" dirty="0" err="1"/>
              <a:t>predição</a:t>
            </a:r>
            <a:r>
              <a:rPr lang="en-US" dirty="0"/>
              <a:t> do </a:t>
            </a:r>
            <a:r>
              <a:rPr lang="en-US" dirty="0" err="1"/>
              <a:t>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77475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Figura 2.2 </a:t>
            </a:r>
          </a:p>
          <a:p>
            <a:r>
              <a:rPr lang="pt-BR" dirty="0"/>
              <a:t>	Infraestruturas pré-colombianas identificadas em imagens orbitais da </a:t>
            </a:r>
            <a:r>
              <a:rPr lang="pt-BR" dirty="0" err="1"/>
              <a:t>Esri</a:t>
            </a:r>
            <a:r>
              <a:rPr lang="pt-BR" dirty="0"/>
              <a:t>, DigitalGlobe, </a:t>
            </a:r>
            <a:r>
              <a:rPr lang="pt-BR" dirty="0" err="1"/>
              <a:t>GeoEye</a:t>
            </a:r>
            <a:r>
              <a:rPr lang="pt-BR" dirty="0"/>
              <a:t>, i-</a:t>
            </a:r>
            <a:r>
              <a:rPr lang="pt-BR" dirty="0" err="1"/>
              <a:t>cubed</a:t>
            </a:r>
            <a:r>
              <a:rPr lang="pt-BR" dirty="0"/>
              <a:t>, USDA </a:t>
            </a:r>
            <a:r>
              <a:rPr lang="pt-BR" dirty="0" err="1"/>
              <a:t>FSA</a:t>
            </a:r>
            <a:r>
              <a:rPr lang="pt-BR" dirty="0"/>
              <a:t>, </a:t>
            </a:r>
            <a:r>
              <a:rPr lang="pt-BR" dirty="0" err="1"/>
              <a:t>USGS</a:t>
            </a:r>
            <a:r>
              <a:rPr lang="pt-BR" dirty="0"/>
              <a:t>, </a:t>
            </a:r>
            <a:r>
              <a:rPr lang="pt-BR" dirty="0" err="1"/>
              <a:t>AEX</a:t>
            </a:r>
            <a:r>
              <a:rPr lang="pt-BR" dirty="0"/>
              <a:t>, </a:t>
            </a:r>
            <a:r>
              <a:rPr lang="pt-BR" dirty="0" err="1"/>
              <a:t>Getmapping</a:t>
            </a:r>
            <a:r>
              <a:rPr lang="pt-BR" dirty="0"/>
              <a:t>, </a:t>
            </a:r>
            <a:r>
              <a:rPr lang="pt-BR" dirty="0" err="1"/>
              <a:t>Aerogrid</a:t>
            </a:r>
            <a:r>
              <a:rPr lang="pt-BR" dirty="0"/>
              <a:t>, IGN, IGP, </a:t>
            </a:r>
            <a:r>
              <a:rPr lang="pt-BR" dirty="0" err="1"/>
              <a:t>swisstopo</a:t>
            </a:r>
            <a:r>
              <a:rPr lang="pt-BR" dirty="0"/>
              <a:t>, e da comunidade de usuários </a:t>
            </a:r>
            <a:r>
              <a:rPr lang="pt-BR" dirty="0" err="1"/>
              <a:t>GIS</a:t>
            </a:r>
            <a:r>
              <a:rPr lang="pt-BR" dirty="0"/>
              <a:t>. </a:t>
            </a:r>
          </a:p>
          <a:p>
            <a:r>
              <a:rPr lang="pt-BR" dirty="0"/>
              <a:t>	(a) Campos elevados na Bolívia. </a:t>
            </a:r>
          </a:p>
          <a:p>
            <a:r>
              <a:rPr lang="pt-BR" dirty="0"/>
              <a:t>	(b) Valas circulares na Bolívia. </a:t>
            </a:r>
          </a:p>
          <a:p>
            <a:r>
              <a:rPr lang="pt-BR" dirty="0"/>
              <a:t>	(c) </a:t>
            </a:r>
            <a:r>
              <a:rPr lang="pt-BR" dirty="0" err="1"/>
              <a:t>Geoglifos</a:t>
            </a:r>
            <a:r>
              <a:rPr lang="pt-BR" dirty="0"/>
              <a:t> retangulares com estradas radiantes na Fazenda Paraná, localizada no estado do Acre. </a:t>
            </a:r>
          </a:p>
          <a:p>
            <a:r>
              <a:rPr lang="pt-BR" dirty="0"/>
              <a:t>	(d) Praça central contemporânea no Alto Xingu, localizado no estado do Mato Grosso (MT).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603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Tal como apontado durante a aula da manhã, eis aqui um esquema mais complexo para gestão dos dados de entrada no modelo analisado.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17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7835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Produkt"/>
              </a:rPr>
              <a:t>CHIRPS: </a:t>
            </a:r>
            <a:r>
              <a:rPr lang="en-US" b="0" i="0" dirty="0">
                <a:solidFill>
                  <a:srgbClr val="222222"/>
                </a:solidFill>
                <a:effectLst/>
                <a:latin typeface="Avenir"/>
              </a:rPr>
              <a:t>Climate Hazards Group InfraRed Precipitation with Station data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venir"/>
              </a:rPr>
              <a:t>	Série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"/>
              </a:rPr>
              <a:t>histórica</a:t>
            </a:r>
            <a:r>
              <a:rPr lang="en-US" b="0" i="0" dirty="0">
                <a:solidFill>
                  <a:srgbClr val="222222"/>
                </a:solidFill>
                <a:effectLst/>
                <a:latin typeface="Avenir"/>
              </a:rPr>
              <a:t> de &gt; 35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venir"/>
              </a:rPr>
              <a:t>anos</a:t>
            </a:r>
            <a:endParaRPr lang="en-US" b="0" i="0" dirty="0">
              <a:solidFill>
                <a:srgbClr val="222222"/>
              </a:solidFill>
              <a:effectLst/>
              <a:latin typeface="Produk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18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87601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Tal como apontado durante a aula da manhã, eis aqui um esquema mais complexo para gestão dos dados de entrada no modelo analisado.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noProof="0" smtClean="0"/>
              <a:t>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9678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809" y="1865234"/>
            <a:ext cx="6882382" cy="39327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636606"/>
            <a:ext cx="9769033" cy="1033038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1"/>
            <a:ext cx="12191997" cy="685796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431900" y="2655767"/>
            <a:ext cx="8845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1" y="2496733"/>
            <a:ext cx="2153433" cy="1864219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9757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21" y="1"/>
            <a:ext cx="12192071" cy="6857996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637267" y="1851267"/>
            <a:ext cx="6917600" cy="40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4267">
                <a:solidFill>
                  <a:schemeClr val="lt1"/>
                </a:solidFill>
              </a:defRPr>
            </a:lvl1pPr>
            <a:lvl2pPr marL="1219170" lvl="1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4267">
                <a:solidFill>
                  <a:schemeClr val="lt1"/>
                </a:solidFill>
              </a:defRPr>
            </a:lvl2pPr>
            <a:lvl3pPr marL="1828754" lvl="2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4267">
                <a:solidFill>
                  <a:schemeClr val="lt1"/>
                </a:solidFill>
              </a:defRPr>
            </a:lvl3pPr>
            <a:lvl4pPr marL="2438339" lvl="3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4pPr>
            <a:lvl5pPr marL="3047924" lvl="4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5pPr>
            <a:lvl6pPr marL="3657509" lvl="5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6pPr>
            <a:lvl7pPr marL="4267093" lvl="6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7pPr>
            <a:lvl8pPr marL="4876678" lvl="7" indent="-575719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8pPr>
            <a:lvl9pPr marL="5486263" lvl="8" indent="-575719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64" name="Google Shape;64;p4"/>
          <p:cNvGrpSpPr/>
          <p:nvPr/>
        </p:nvGrpSpPr>
        <p:grpSpPr>
          <a:xfrm>
            <a:off x="5709759" y="-5"/>
            <a:ext cx="772484" cy="1605545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4791200" y="635433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>
                <a:solidFill>
                  <a:schemeClr val="dk1"/>
                </a:solidFill>
              </a:rPr>
              <a:t>“</a:t>
            </a:r>
            <a:endParaRPr sz="11466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12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986764" y="465831"/>
            <a:ext cx="10411496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986764" y="1303678"/>
            <a:ext cx="10411496" cy="4558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85" name="Google Shape;85;p5"/>
          <p:cNvGrpSpPr/>
          <p:nvPr/>
        </p:nvGrpSpPr>
        <p:grpSpPr>
          <a:xfrm>
            <a:off x="80237" y="521978"/>
            <a:ext cx="783690" cy="329807"/>
            <a:chOff x="-429922" y="811344"/>
            <a:chExt cx="1330805" cy="423589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5"/>
            <p:cNvSpPr/>
            <p:nvPr/>
          </p:nvSpPr>
          <p:spPr>
            <a:xfrm rot="16200000">
              <a:off x="420597" y="754648"/>
              <a:ext cx="423589" cy="536982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21215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6359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154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A245D95-8809-47E5-9391-AE3B44D6FE90}" type="datetimeFigureOut">
              <a:rPr lang="pt-BR" smtClean="0"/>
              <a:t>01/09/2023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294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01/09/2023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80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básico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01/09/2023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Alto com Conteúdo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812800" indent="-363538">
              <a:defRPr/>
            </a:lvl2pPr>
            <a:lvl3pPr marL="1074738" indent="-261938">
              <a:defRPr/>
            </a:lvl3pPr>
            <a:lvl4pPr marL="1349375" indent="-274638">
              <a:defRPr/>
            </a:lvl4pPr>
            <a:lvl5pPr marL="1611313" indent="-261938">
              <a:defRPr/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DBE4A-42CF-4B09-9FBC-B0B9834A4DCD}" type="datetime1">
              <a:rPr lang="pt-BR" noProof="0" smtClean="0"/>
              <a:t>01/09/2023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8490F9-67EC-4CE7-A885-9D03D978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44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2CBA3FA-5AA7-4BB6-881F-9D5A7BA9B7F8}"/>
              </a:ext>
            </a:extLst>
          </p:cNvPr>
          <p:cNvSpPr/>
          <p:nvPr userDrawn="1"/>
        </p:nvSpPr>
        <p:spPr>
          <a:xfrm>
            <a:off x="5751872" y="1949846"/>
            <a:ext cx="6440128" cy="4149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IMAGEM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9894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resentação de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4092A566-1D17-463A-84EA-280AE615D87F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589936" y="1949846"/>
            <a:ext cx="5161936" cy="4149203"/>
          </a:xfrm>
        </p:spPr>
        <p:txBody>
          <a:bodyPr rtlCol="0">
            <a:noAutofit/>
          </a:bodyPr>
          <a:lstStyle>
            <a:lvl1pPr marL="442913" indent="-442913">
              <a:defRPr sz="400"/>
            </a:lvl1pPr>
            <a:lvl2pPr marL="438150" marR="0" indent="-1539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6200"/>
            </a:lvl2pPr>
          </a:lstStyle>
          <a:p>
            <a:pPr rtl="0"/>
            <a:r>
              <a:rPr lang="pt-BR" sz="4400" dirty="0" err="1"/>
              <a:t>Level</a:t>
            </a:r>
            <a:r>
              <a:rPr lang="pt-BR" sz="4400" dirty="0"/>
              <a:t> 1</a:t>
            </a:r>
          </a:p>
          <a:p>
            <a:pPr lvl="0" rtl="0"/>
            <a:endParaRPr lang="pt-BR" sz="4400" dirty="0"/>
          </a:p>
          <a:p>
            <a:pPr rtl="0"/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681E12-64E4-496B-ABA8-10041B6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  <a:solidFill>
            <a:schemeClr val="accent1">
              <a:lumMod val="75000"/>
            </a:schemeClr>
          </a:solidFill>
        </p:spPr>
        <p:txBody>
          <a:bodyPr tIns="0" bIns="0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2457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/>
            </a:lvl1pPr>
          </a:lstStyle>
          <a:p>
            <a:pPr rtl="0"/>
            <a:r>
              <a:rPr lang="pt-BR" noProof="0" dirty="0"/>
              <a:t>Slide duplo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6415E-4EF8-4AAE-8847-A6C04158E82F}" type="datetime1">
              <a:rPr lang="pt-BR" noProof="0" smtClean="0"/>
              <a:t>01/09/2023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com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10026" y="1199629"/>
            <a:ext cx="9371949" cy="677108"/>
          </a:xfrm>
        </p:spPr>
        <p:txBody>
          <a:bodyPr lIns="0" tIns="0" rIns="0" bIns="0" rtlCol="0" anchor="ctr" anchorCtr="0">
            <a:spAutoFit/>
          </a:bodyPr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Relação de Tabelas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09699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1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09698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96935"/>
            <a:ext cx="4609774" cy="823912"/>
          </a:xfrm>
        </p:spPr>
        <p:txBody>
          <a:bodyPr lIns="72000" t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Título 2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199" y="2876602"/>
            <a:ext cx="4609775" cy="3600000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24D98-22FB-4630-BD43-420396AA7B67}" type="datetime1">
              <a:rPr lang="pt-BR" noProof="0" smtClean="0"/>
              <a:t>01/09/2023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9F45B21-044E-4C57-BC43-DEE28B226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370364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80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ásico fundo escuro">
    <p:bg>
      <p:bgPr>
        <a:gradFill flip="none" rotWithShape="1">
          <a:gsLst>
            <a:gs pos="0">
              <a:srgbClr val="1E3C14"/>
            </a:gs>
            <a:gs pos="100000">
              <a:srgbClr val="1C79C6"/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Slide de 1 Tabela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9C5BA1-4264-4F39-80BE-F4BF2BD8DCC6}" type="datetime1">
              <a:rPr lang="pt-BR" noProof="0" smtClean="0"/>
              <a:t>01/09/2023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942DD4F3-5E43-47AC-8FC4-BCA3CC26935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409700" y="2075543"/>
            <a:ext cx="9372600" cy="3813235"/>
          </a:xfrm>
          <a:ln>
            <a:solidFill>
              <a:srgbClr val="FFFFFF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76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BF1FF0-E451-42B2-8BEE-C787ADF6F319}" type="datetime1">
              <a:rPr lang="pt-BR" noProof="0" smtClean="0"/>
              <a:t>01/09/2023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500">
              <a:srgbClr val="78B9E1"/>
            </a:gs>
            <a:gs pos="68000">
              <a:srgbClr val="6DC1DC"/>
            </a:gs>
            <a:gs pos="50000">
              <a:srgbClr val="58D0D3"/>
            </a:gs>
            <a:gs pos="0">
              <a:schemeClr val="accent5">
                <a:lumMod val="60000"/>
                <a:lumOff val="4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8100019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46DF6CC2-7531-4FC2-9D18-F5C7303E4621}" type="datetime1">
              <a:rPr lang="pt-BR" noProof="0" smtClean="0"/>
              <a:t>01/09/2023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52" r:id="rId6"/>
    <p:sldLayoutId id="2147483653" r:id="rId7"/>
    <p:sldLayoutId id="2147483660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6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0948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70" r:id="rId5"/>
    <p:sldLayoutId id="2147483669" r:id="rId6"/>
    <p:sldLayoutId id="214748367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mtc-m21c.sid.inpe.br/col/sid.inpe.br/mtc-m21c/2019/06.19.17.14/doc/publicacao.pdf?requiredmirror=urlib.net/www/2017/11.22.19.04.03&amp;searchmirror=sid.inpe.br/mtc-m21/2012/06.05.15.34.41&amp;metadatarepository=sid.inpe.br/mtc-m21c/2019/06.19.17.14.05&amp;searchsite=mtc-m21.sid.inpe.br:80&amp;languagebutton=pt-BR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se2.mm.bing.net/th?id=OIP.ncSSVGFMwi8DUvRyv6xLkwHaE8&amp;pid=Api&amp;P=0&amp;h=18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hyperlink" Target="https://tse3.mm.bing.net/th?id=OIP.iVs-4saH306rdyd8SO5_NwHaFC&amp;pid=Api&amp;P=0&amp;h=180" TargetMode="Externa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hc.ucsb.edu/products/CHIRPS-2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hyperlink" Target="https://www.chc.ucsb.edu/data/chirp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hilipelea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hyperlink" Target="https://www.sciencedirect.com/science/article/abs/pii/S0048969717317990?via%3Dihub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s.glbimg.com/jo/g1/f/original/2012/09/19/1_16.jpg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s://tse1.mm.bing.net/th?id=OIP.dJVovQwjLfZ1te8kQ4XeyAHaFC&amp;pid=Api&amp;P=0&amp;h=18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1484" y="856522"/>
            <a:ext cx="9769033" cy="1033038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Engenharia Ambiental:</a:t>
            </a:r>
            <a:b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Estudos de Casos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784519" y="6001478"/>
            <a:ext cx="4622962" cy="6308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/>
              <a:t>Philipe Riskalla Leal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1C571B-374A-E1F4-CEC2-C28031933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82" r="1645" b="15548"/>
          <a:stretch/>
        </p:blipFill>
        <p:spPr bwMode="auto">
          <a:xfrm>
            <a:off x="12075" y="0"/>
            <a:ext cx="1686296" cy="125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FA7A37-16F4-79A3-A58F-8F726D8E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530" y="0"/>
            <a:ext cx="1955469" cy="125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2C7A-E8F8-B347-1576-66CE684A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Caso de uso no mapeamento de áreas agrícolas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935069-225F-B9D8-1CF0-3C17C7336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800" dirty="0" err="1"/>
              <a:t>Maa</a:t>
            </a:r>
            <a:r>
              <a:rPr lang="en-US" sz="2800" dirty="0"/>
              <a:t> et al. (2018)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610642-EC74-EFCF-53EB-0228119FF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64EA1B-E3A1-99B9-5FFD-86C85E0A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" y="2047129"/>
            <a:ext cx="4436045" cy="38155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3CC5546-7DAA-797E-B472-762C35F9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572" y="2047129"/>
            <a:ext cx="5759861" cy="381554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DC0D72-555B-45F3-D4A4-0D5690805B5D}"/>
              </a:ext>
            </a:extLst>
          </p:cNvPr>
          <p:cNvSpPr txBox="1"/>
          <p:nvPr/>
        </p:nvSpPr>
        <p:spPr>
          <a:xfrm>
            <a:off x="1278713" y="5914345"/>
            <a:ext cx="4035078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Fitness do Modelo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268B30-2D61-A3B1-2CD9-13F33787D042}"/>
              </a:ext>
            </a:extLst>
          </p:cNvPr>
          <p:cNvSpPr txBox="1"/>
          <p:nvPr/>
        </p:nvSpPr>
        <p:spPr>
          <a:xfrm>
            <a:off x="6856963" y="5983840"/>
            <a:ext cx="403507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Previsão de </a:t>
            </a:r>
            <a:r>
              <a:rPr lang="pt-BR" sz="2000" dirty="0" err="1"/>
              <a:t>EvapoTranspiração</a:t>
            </a:r>
            <a:r>
              <a:rPr lang="pt-BR" sz="2000" dirty="0"/>
              <a:t> mensal</a:t>
            </a:r>
          </a:p>
        </p:txBody>
      </p:sp>
    </p:spTree>
    <p:extLst>
      <p:ext uri="{BB962C8B-B14F-4D97-AF65-F5344CB8AC3E}">
        <p14:creationId xmlns:p14="http://schemas.microsoft.com/office/powerpoint/2010/main" val="334458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Caso de uso no mapeamento de áreas indígenas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6F795B0-F456-2729-587D-9BFDD970D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Tipo: Dissertação </a:t>
            </a:r>
          </a:p>
          <a:p>
            <a:r>
              <a:rPr lang="pt-BR" b="0" i="0" dirty="0">
                <a:effectLst/>
                <a:hlinkClick r:id="rId2"/>
              </a:rPr>
              <a:t>Título: </a:t>
            </a:r>
            <a:r>
              <a:rPr lang="pt-BR" sz="1800" b="0" i="0" dirty="0">
                <a:effectLst/>
                <a:hlinkClick r:id="rId2"/>
              </a:rPr>
              <a:t>Um novo paradigma de ocupação pré-colombiana na Amazônia: Detecção com </a:t>
            </a:r>
            <a:r>
              <a:rPr lang="pt-BR" sz="1800" b="0" i="0" dirty="0" err="1">
                <a:effectLst/>
                <a:hlinkClick r:id="rId2"/>
              </a:rPr>
              <a:t>LiDAR</a:t>
            </a:r>
            <a:r>
              <a:rPr lang="pt-BR" sz="1800" b="0" i="0" dirty="0">
                <a:effectLst/>
                <a:hlinkClick r:id="rId2"/>
              </a:rPr>
              <a:t> e</a:t>
            </a:r>
          </a:p>
          <a:p>
            <a:pPr marL="152396" indent="0">
              <a:buNone/>
            </a:pPr>
            <a:r>
              <a:rPr lang="pt-BR" sz="1800" dirty="0">
                <a:hlinkClick r:id="rId2"/>
              </a:rPr>
              <a:t>	           </a:t>
            </a:r>
            <a:r>
              <a:rPr lang="pt-BR" sz="1800" b="0" i="0" dirty="0">
                <a:effectLst/>
                <a:hlinkClick r:id="rId2"/>
              </a:rPr>
              <a:t>modelagem da ocorrência de estruturas arqueológicas ocultadas pelo dossel florestal</a:t>
            </a:r>
            <a:endParaRPr lang="pt-BR" sz="1800" b="0" i="0" dirty="0">
              <a:effectLst/>
            </a:endParaRPr>
          </a:p>
          <a:p>
            <a:r>
              <a:rPr lang="pt-BR" dirty="0"/>
              <a:t>Autor: Vinícius </a:t>
            </a:r>
            <a:r>
              <a:rPr lang="pt-BR" dirty="0" err="1"/>
              <a:t>Peripapo</a:t>
            </a:r>
            <a:r>
              <a:rPr lang="pt-BR" dirty="0"/>
              <a:t> Borges Pereira</a:t>
            </a:r>
            <a:endParaRPr lang="pt-BR" b="0" i="0" dirty="0">
              <a:effectLst/>
            </a:endParaRPr>
          </a:p>
          <a:p>
            <a:r>
              <a:rPr lang="pt-BR" dirty="0"/>
              <a:t>Ano: 2019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11</a:t>
            </a:fld>
            <a:endParaRPr lang="pt-BR" noProof="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64ABD1A-BADD-AB4F-A510-4EA57C535E0D}"/>
              </a:ext>
            </a:extLst>
          </p:cNvPr>
          <p:cNvGrpSpPr/>
          <p:nvPr/>
        </p:nvGrpSpPr>
        <p:grpSpPr>
          <a:xfrm>
            <a:off x="1145418" y="3177989"/>
            <a:ext cx="9901165" cy="3477725"/>
            <a:chOff x="934475" y="3177989"/>
            <a:chExt cx="9901165" cy="34777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1937889-D9B4-19A3-2FF8-91451F5A2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475" y="3180500"/>
              <a:ext cx="5357954" cy="347430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3917B78-67B9-773D-F924-E0ED988F2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3670" y="3177989"/>
              <a:ext cx="4331970" cy="347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98838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37" y="1303678"/>
            <a:ext cx="10411496" cy="468400"/>
          </a:xfrm>
        </p:spPr>
        <p:txBody>
          <a:bodyPr/>
          <a:lstStyle/>
          <a:p>
            <a:r>
              <a:rPr lang="pt-BR" sz="2800" dirty="0" err="1"/>
              <a:t>Peripapo</a:t>
            </a:r>
            <a:r>
              <a:rPr lang="pt-BR" sz="2800" dirty="0"/>
              <a:t> (2019) – Dissertação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6F795B0-F456-2729-587D-9BFDD970D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pt-BR" dirty="0"/>
          </a:p>
          <a:p>
            <a:pPr marL="152396" indent="0">
              <a:buNone/>
            </a:pPr>
            <a:endParaRPr lang="pt-BR" dirty="0"/>
          </a:p>
          <a:p>
            <a:pPr marL="152396" indent="0">
              <a:buNone/>
            </a:pP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12</a:t>
            </a:fld>
            <a:endParaRPr lang="pt-BR" noProof="0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66ED287-56C1-2136-DF0D-42B19B698E59}"/>
              </a:ext>
            </a:extLst>
          </p:cNvPr>
          <p:cNvGrpSpPr/>
          <p:nvPr/>
        </p:nvGrpSpPr>
        <p:grpSpPr>
          <a:xfrm>
            <a:off x="545337" y="1935323"/>
            <a:ext cx="11101326" cy="4026166"/>
            <a:chOff x="545337" y="1878173"/>
            <a:chExt cx="11101326" cy="4026166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ADF80FB-860D-93D9-1CD0-3E46D0C5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4429" y="1878173"/>
              <a:ext cx="5742234" cy="4026165"/>
            </a:xfrm>
            <a:prstGeom prst="rect">
              <a:avLst/>
            </a:prstGeom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1C1EC730-858B-3065-F675-B33108BF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337" y="1878174"/>
              <a:ext cx="4893337" cy="4026165"/>
            </a:xfrm>
            <a:prstGeom prst="rect">
              <a:avLst/>
            </a:prstGeom>
          </p:spPr>
        </p:pic>
      </p:grpSp>
      <p:sp>
        <p:nvSpPr>
          <p:cNvPr id="9" name="Título 4">
            <a:extLst>
              <a:ext uri="{FF2B5EF4-FFF2-40B4-BE49-F238E27FC236}">
                <a16:creationId xmlns:a16="http://schemas.microsoft.com/office/drawing/2014/main" id="{F25F94C9-73A0-C854-C85B-B485A870BD7F}"/>
              </a:ext>
            </a:extLst>
          </p:cNvPr>
          <p:cNvSpPr txBox="1">
            <a:spLocks/>
          </p:cNvSpPr>
          <p:nvPr/>
        </p:nvSpPr>
        <p:spPr>
          <a:xfrm>
            <a:off x="986764" y="465831"/>
            <a:ext cx="10411496" cy="468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marL="355600" lvl="1">
              <a:lnSpc>
                <a:spcPct val="150000"/>
              </a:lnSpc>
            </a:pPr>
            <a:r>
              <a:rPr lang="pt-BR" kern="0">
                <a:solidFill>
                  <a:schemeClr val="tx1"/>
                </a:solidFill>
              </a:rPr>
              <a:t>Caso de uso no mapeamento de áreas indígenas</a:t>
            </a:r>
            <a:endParaRPr lang="pt-BR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906572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Caso de saúde pública (e.g., Estado do Pará)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</a:t>
            </a:r>
            <a:r>
              <a:rPr lang="en-US" sz="2000" dirty="0"/>
              <a:t>Associations Between Environmental and Sociodemographic Data</a:t>
            </a:r>
          </a:p>
          <a:p>
            <a:pPr marL="761981" lvl="1" indent="0">
              <a:buNone/>
            </a:pPr>
            <a:r>
              <a:rPr lang="en-US" sz="2000" dirty="0"/>
              <a:t>	          and Hepatitis-A Transmission in Pará State (Brazil)</a:t>
            </a:r>
          </a:p>
          <a:p>
            <a:pPr>
              <a:spcBef>
                <a:spcPts val="600"/>
              </a:spcBef>
            </a:pPr>
            <a:r>
              <a:rPr lang="en-US" dirty="0" err="1"/>
              <a:t>Autores</a:t>
            </a:r>
            <a:r>
              <a:rPr lang="en-US" dirty="0"/>
              <a:t>: Leal et al.</a:t>
            </a:r>
          </a:p>
          <a:p>
            <a:pPr>
              <a:spcBef>
                <a:spcPts val="600"/>
              </a:spcBef>
            </a:pPr>
            <a:r>
              <a:rPr lang="en-US" dirty="0"/>
              <a:t>Ano: 2021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3C1339-8E4E-623E-7AB0-CE5371ECA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" t="877"/>
          <a:stretch/>
        </p:blipFill>
        <p:spPr>
          <a:xfrm>
            <a:off x="4655127" y="2470473"/>
            <a:ext cx="6089604" cy="42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96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Caso de saúde pública (e.g., Estado do Pará)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Leal et al. (2021)</a:t>
            </a:r>
            <a:endParaRPr lang="pt-BR" sz="3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44634A-E90B-291A-1A35-B9083E7F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9" y="2834900"/>
            <a:ext cx="11095883" cy="340522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F8444D5-2BBD-71BD-A513-7CD41FF928C4}"/>
              </a:ext>
            </a:extLst>
          </p:cNvPr>
          <p:cNvSpPr txBox="1"/>
          <p:nvPr/>
        </p:nvSpPr>
        <p:spPr>
          <a:xfrm>
            <a:off x="2066900" y="2193055"/>
            <a:ext cx="805820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tx1">
                    <a:lumMod val="85000"/>
                  </a:schemeClr>
                </a:solidFill>
              </a:rPr>
              <a:t>Relação de Dados de Sensoriamento Remoto</a:t>
            </a:r>
          </a:p>
        </p:txBody>
      </p:sp>
    </p:spTree>
    <p:extLst>
      <p:ext uri="{BB962C8B-B14F-4D97-AF65-F5344CB8AC3E}">
        <p14:creationId xmlns:p14="http://schemas.microsoft.com/office/powerpoint/2010/main" val="416131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Caso de saúde pública (e.g., Estado do Pará)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Leal et al. (2021)</a:t>
            </a:r>
            <a:endParaRPr lang="pt-BR" sz="3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15</a:t>
            </a:fld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A2F9313-C2DD-0587-76E8-E551F237A100}"/>
              </a:ext>
            </a:extLst>
          </p:cNvPr>
          <p:cNvGrpSpPr/>
          <p:nvPr/>
        </p:nvGrpSpPr>
        <p:grpSpPr>
          <a:xfrm>
            <a:off x="2125130" y="1948679"/>
            <a:ext cx="7941741" cy="4443490"/>
            <a:chOff x="2333828" y="2234620"/>
            <a:chExt cx="7941741" cy="444349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BE279EF-070B-7946-9DA4-49DFB8FADDAE}"/>
                </a:ext>
              </a:extLst>
            </p:cNvPr>
            <p:cNvSpPr/>
            <p:nvPr/>
          </p:nvSpPr>
          <p:spPr>
            <a:xfrm>
              <a:off x="2333828" y="2234620"/>
              <a:ext cx="7941741" cy="444349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04D497B6-0219-A5E2-AEC4-470B0A4B5C31}"/>
                </a:ext>
              </a:extLst>
            </p:cNvPr>
            <p:cNvGrpSpPr/>
            <p:nvPr/>
          </p:nvGrpSpPr>
          <p:grpSpPr>
            <a:xfrm>
              <a:off x="2333828" y="2246938"/>
              <a:ext cx="7941741" cy="4431172"/>
              <a:chOff x="2333828" y="2246938"/>
              <a:chExt cx="7941741" cy="4431172"/>
            </a:xfrm>
          </p:grpSpPr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F8444D5-2BBD-71BD-A513-7CD41FF928C4}"/>
                  </a:ext>
                </a:extLst>
              </p:cNvPr>
              <p:cNvSpPr txBox="1"/>
              <p:nvPr/>
            </p:nvSpPr>
            <p:spPr>
              <a:xfrm>
                <a:off x="2333828" y="2246938"/>
                <a:ext cx="7941740" cy="7200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>
                    <a:solidFill>
                      <a:schemeClr val="tx1">
                        <a:lumMod val="85000"/>
                      </a:schemeClr>
                    </a:solidFill>
                  </a:rPr>
                  <a:t>Resultados</a:t>
                </a:r>
                <a:endParaRPr lang="pt-BR" sz="2800" dirty="0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89DFE1F2-07B8-A356-4104-E2500A86DE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5045"/>
              <a:stretch/>
            </p:blipFill>
            <p:spPr>
              <a:xfrm>
                <a:off x="2333828" y="2939486"/>
                <a:ext cx="7941741" cy="3738624"/>
              </a:xfrm>
              <a:prstGeom prst="rect">
                <a:avLst/>
              </a:prstGeom>
            </p:spPr>
          </p:pic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79C2071-53FE-A83A-A37D-27EA74537EED}"/>
              </a:ext>
            </a:extLst>
          </p:cNvPr>
          <p:cNvGrpSpPr/>
          <p:nvPr/>
        </p:nvGrpSpPr>
        <p:grpSpPr>
          <a:xfrm>
            <a:off x="2921137" y="2782682"/>
            <a:ext cx="5812616" cy="226432"/>
            <a:chOff x="2921137" y="2782682"/>
            <a:chExt cx="5812616" cy="226432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EA8D8D9-655C-E4EB-E588-52A85FE84047}"/>
                </a:ext>
              </a:extLst>
            </p:cNvPr>
            <p:cNvSpPr txBox="1"/>
            <p:nvPr/>
          </p:nvSpPr>
          <p:spPr>
            <a:xfrm>
              <a:off x="2921137" y="2782682"/>
              <a:ext cx="2376000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400" dirty="0">
                  <a:solidFill>
                    <a:srgbClr val="000000"/>
                  </a:solidFill>
                </a:rPr>
                <a:t>Dados Amostrais Interpolados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893923D-D79E-BA33-3674-42260A81C84E}"/>
                </a:ext>
              </a:extLst>
            </p:cNvPr>
            <p:cNvSpPr txBox="1"/>
            <p:nvPr/>
          </p:nvSpPr>
          <p:spPr>
            <a:xfrm>
              <a:off x="6969753" y="2793670"/>
              <a:ext cx="1764000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400" dirty="0">
                  <a:solidFill>
                    <a:srgbClr val="000000"/>
                  </a:solidFill>
                </a:rPr>
                <a:t>Predição do Modelo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762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A new approach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detect</a:t>
            </a:r>
            <a:r>
              <a:rPr lang="pt-BR" dirty="0"/>
              <a:t> extreme </a:t>
            </a:r>
            <a:r>
              <a:rPr lang="pt-BR" dirty="0" err="1"/>
              <a:t>events</a:t>
            </a:r>
            <a:r>
              <a:rPr lang="pt-BR" dirty="0"/>
              <a:t>: a case </a:t>
            </a:r>
            <a:r>
              <a:rPr lang="pt-BR" dirty="0" err="1"/>
              <a:t>study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</a:p>
          <a:p>
            <a:pPr marL="152396" indent="0">
              <a:buNone/>
            </a:pPr>
            <a:r>
              <a:rPr lang="pt-BR" dirty="0"/>
              <a:t>	        </a:t>
            </a:r>
            <a:r>
              <a:rPr lang="pt-BR" dirty="0" err="1"/>
              <a:t>remotely-sensed</a:t>
            </a:r>
            <a:r>
              <a:rPr lang="pt-BR" dirty="0"/>
              <a:t> </a:t>
            </a:r>
            <a:r>
              <a:rPr lang="pt-BR" dirty="0" err="1"/>
              <a:t>precipitation</a:t>
            </a:r>
            <a:r>
              <a:rPr lang="pt-BR" dirty="0"/>
              <a:t> time-series data</a:t>
            </a:r>
            <a:endParaRPr lang="en-US" sz="2000" dirty="0"/>
          </a:p>
          <a:p>
            <a:r>
              <a:rPr lang="en-US" dirty="0" err="1"/>
              <a:t>Autores</a:t>
            </a:r>
            <a:r>
              <a:rPr lang="en-US" dirty="0"/>
              <a:t>: Leal et al.</a:t>
            </a:r>
          </a:p>
          <a:p>
            <a:r>
              <a:rPr lang="en-US" dirty="0"/>
              <a:t>Ano: 2021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0E10E9-05BF-B0D4-E378-659F15A3F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" t="3549" r="3250"/>
          <a:stretch/>
        </p:blipFill>
        <p:spPr>
          <a:xfrm>
            <a:off x="2044164" y="2891790"/>
            <a:ext cx="8103673" cy="322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1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 err="1"/>
              <a:t>Objetivo</a:t>
            </a:r>
            <a:r>
              <a:rPr lang="en-US" sz="2800" dirty="0"/>
              <a:t>: </a:t>
            </a:r>
            <a:r>
              <a:rPr lang="en-US" sz="2800" dirty="0" err="1"/>
              <a:t>detectar</a:t>
            </a:r>
            <a:r>
              <a:rPr lang="en-US" sz="2800" dirty="0"/>
              <a:t> </a:t>
            </a:r>
            <a:r>
              <a:rPr lang="en-US" sz="2800" dirty="0" err="1"/>
              <a:t>eventos</a:t>
            </a:r>
            <a:r>
              <a:rPr lang="en-US" sz="2800" dirty="0"/>
              <a:t> </a:t>
            </a:r>
            <a:r>
              <a:rPr lang="en-US" sz="2800" dirty="0" err="1"/>
              <a:t>extraordinários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séries</a:t>
            </a:r>
            <a:r>
              <a:rPr lang="en-US" sz="2800" dirty="0"/>
              <a:t> </a:t>
            </a:r>
            <a:r>
              <a:rPr lang="en-US" sz="2800" dirty="0" err="1"/>
              <a:t>históricas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D2C63E27-5843-8025-5AE1-95C858F2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03" y="2649604"/>
            <a:ext cx="4357078" cy="290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B0383D71-E775-6437-1C55-51902E00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1" y="2647985"/>
            <a:ext cx="4262628" cy="29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3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>
                <a:hlinkClick r:id="rId3"/>
              </a:rPr>
              <a:t>Dados </a:t>
            </a:r>
            <a:r>
              <a:rPr lang="en-US" sz="2800" dirty="0" err="1">
                <a:hlinkClick r:id="rId3"/>
              </a:rPr>
              <a:t>Utilizados</a:t>
            </a:r>
            <a:r>
              <a:rPr lang="en-US" sz="2800" dirty="0">
                <a:hlinkClick r:id="rId3"/>
              </a:rPr>
              <a:t>: </a:t>
            </a:r>
            <a:r>
              <a:rPr lang="en-US" sz="2800" dirty="0"/>
              <a:t>Dados do </a:t>
            </a:r>
            <a:r>
              <a:rPr lang="en-US" sz="2800" dirty="0" err="1"/>
              <a:t>programa</a:t>
            </a: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CHIRPS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1F36EA-4C62-F955-BACD-36A7CF419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964" y="2310636"/>
            <a:ext cx="5479272" cy="44476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7E2A73-5034-EAF5-A1D2-B7D61D3D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3" y="3233651"/>
            <a:ext cx="4641342" cy="232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234A2326-DFCF-8D22-E076-35585435682C}"/>
              </a:ext>
            </a:extLst>
          </p:cNvPr>
          <p:cNvSpPr/>
          <p:nvPr/>
        </p:nvSpPr>
        <p:spPr>
          <a:xfrm>
            <a:off x="4791046" y="4326622"/>
            <a:ext cx="871331" cy="41563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36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 err="1"/>
              <a:t>Modelagem</a:t>
            </a:r>
            <a:r>
              <a:rPr lang="en-US" sz="2800" dirty="0"/>
              <a:t> de </a:t>
            </a:r>
            <a:r>
              <a:rPr lang="en-US" sz="2800" dirty="0" err="1"/>
              <a:t>Eventos</a:t>
            </a:r>
            <a:r>
              <a:rPr lang="en-US" sz="2800" dirty="0"/>
              <a:t> </a:t>
            </a:r>
            <a:r>
              <a:rPr lang="en-US" sz="2800" dirty="0" err="1"/>
              <a:t>Extremos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142730-B5CC-6C50-A729-D3C12A38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70" y="2250731"/>
            <a:ext cx="4602479" cy="46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738093" y="977344"/>
            <a:ext cx="4361600" cy="10963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 dirty="0">
                <a:solidFill>
                  <a:srgbClr val="FFC000"/>
                </a:solidFill>
              </a:rPr>
              <a:t>Contato</a:t>
            </a:r>
            <a:endParaRPr sz="8000" dirty="0">
              <a:solidFill>
                <a:srgbClr val="FFC000"/>
              </a:solidFill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1781A1"/>
                </a:solidFill>
              </a:rPr>
              <a:pPr defTabSz="1219170">
                <a:buClr>
                  <a:srgbClr val="000000"/>
                </a:buClr>
              </a:pPr>
              <a:t>2</a:t>
            </a:fld>
            <a:endParaRPr kern="0" dirty="0">
              <a:solidFill>
                <a:srgbClr val="1781A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31" y="1461000"/>
            <a:ext cx="2952000" cy="393600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221;p14"/>
          <p:cNvSpPr txBox="1">
            <a:spLocks/>
          </p:cNvSpPr>
          <p:nvPr/>
        </p:nvSpPr>
        <p:spPr>
          <a:xfrm>
            <a:off x="1738093" y="2271344"/>
            <a:ext cx="4731795" cy="430618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defTabSz="1219170">
              <a:buClr>
                <a:srgbClr val="10E7D9"/>
              </a:buClr>
              <a:buNone/>
            </a:pPr>
            <a:r>
              <a:rPr lang="en-US" sz="3733" b="1" kern="0" dirty="0">
                <a:solidFill>
                  <a:srgbClr val="10E7D9"/>
                </a:solidFill>
              </a:rPr>
              <a:t>Philipe Riskalla Leal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sz="1400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 err="1">
                <a:solidFill>
                  <a:srgbClr val="FFFFFF"/>
                </a:solidFill>
              </a:rPr>
              <a:t>Biólogo</a:t>
            </a:r>
            <a:r>
              <a:rPr lang="en-US" kern="0" dirty="0">
                <a:solidFill>
                  <a:srgbClr val="FFFFFF"/>
                </a:solidFill>
              </a:rPr>
              <a:t> da Universidade Federal de São Paulo (</a:t>
            </a:r>
            <a:r>
              <a:rPr lang="en-US" kern="0" dirty="0" err="1">
                <a:solidFill>
                  <a:srgbClr val="FFFFFF"/>
                </a:solidFill>
              </a:rPr>
              <a:t>UNIFESP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  <a:p>
            <a:pPr marL="0" indent="0" defTabSz="1219170">
              <a:buClr>
                <a:srgbClr val="10E7D9"/>
              </a:buClr>
              <a:buNone/>
            </a:pP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Mestre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Ciências</a:t>
            </a:r>
            <a:r>
              <a:rPr lang="en-US" kern="0" dirty="0">
                <a:solidFill>
                  <a:srgbClr val="FFFFFF"/>
                </a:solidFill>
              </a:rPr>
              <a:t> pela Universidade de São Paulo (USP)</a:t>
            </a:r>
            <a:br>
              <a:rPr lang="en-US" kern="0" dirty="0">
                <a:solidFill>
                  <a:srgbClr val="FFFFFF"/>
                </a:solidFill>
              </a:rPr>
            </a:br>
            <a:endParaRPr lang="en-US" kern="0" dirty="0">
              <a:solidFill>
                <a:srgbClr val="FFFFFF"/>
              </a:solidFill>
            </a:endParaRPr>
          </a:p>
          <a:p>
            <a:pPr marL="0" indent="0" defTabSz="1219170">
              <a:buClr>
                <a:srgbClr val="10E7D9"/>
              </a:buClr>
              <a:buNone/>
            </a:pPr>
            <a:r>
              <a:rPr lang="en-US" kern="0" dirty="0">
                <a:solidFill>
                  <a:srgbClr val="FFFFFF"/>
                </a:solidFill>
              </a:rPr>
              <a:t>PhD </a:t>
            </a:r>
            <a:r>
              <a:rPr lang="en-US" kern="0" dirty="0" err="1">
                <a:solidFill>
                  <a:srgbClr val="FFFFFF"/>
                </a:solidFill>
              </a:rPr>
              <a:t>em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Sensoriamento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Remoto</a:t>
            </a:r>
            <a:r>
              <a:rPr lang="en-US" kern="0" dirty="0">
                <a:solidFill>
                  <a:srgbClr val="FFFFFF"/>
                </a:solidFill>
              </a:rPr>
              <a:t> </a:t>
            </a:r>
            <a:r>
              <a:rPr lang="en-US" kern="0" dirty="0" err="1">
                <a:solidFill>
                  <a:srgbClr val="FFFFFF"/>
                </a:solidFill>
              </a:rPr>
              <a:t>pelo</a:t>
            </a:r>
            <a:r>
              <a:rPr lang="en-US" kern="0" dirty="0">
                <a:solidFill>
                  <a:srgbClr val="FFFFFF"/>
                </a:solidFill>
              </a:rPr>
              <a:t> Instituto Nacional de Pesquisas Espaciais (</a:t>
            </a:r>
            <a:r>
              <a:rPr lang="en-US" kern="0" dirty="0" err="1">
                <a:solidFill>
                  <a:srgbClr val="FFFFFF"/>
                </a:solidFill>
              </a:rPr>
              <a:t>INPE</a:t>
            </a:r>
            <a:r>
              <a:rPr lang="en-US" kern="0" dirty="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 err="1"/>
              <a:t>Modelagem</a:t>
            </a:r>
            <a:r>
              <a:rPr lang="en-US" sz="2800" dirty="0"/>
              <a:t> de </a:t>
            </a:r>
            <a:r>
              <a:rPr lang="en-US" sz="2800" dirty="0" err="1"/>
              <a:t>Eventos</a:t>
            </a:r>
            <a:r>
              <a:rPr lang="en-US" sz="2800" dirty="0"/>
              <a:t> </a:t>
            </a:r>
            <a:r>
              <a:rPr lang="en-US" sz="2800" dirty="0" err="1"/>
              <a:t>Extremos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142730-B5CC-6C50-A729-D3C12A38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20" y="8119"/>
            <a:ext cx="6842760" cy="68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 err="1"/>
              <a:t>Resultados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59553F-CE2A-A94E-1278-17984D2B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947" y="2265387"/>
            <a:ext cx="7012106" cy="43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C83F-0621-199F-317A-164BDA44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FDB21-849E-9EAF-E910-C61630E4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Leal et al. (</a:t>
            </a:r>
            <a:r>
              <a:rPr lang="en-US" dirty="0" err="1"/>
              <a:t>2021B</a:t>
            </a:r>
            <a:r>
              <a:rPr lang="en-US" dirty="0"/>
              <a:t>)</a:t>
            </a:r>
          </a:p>
          <a:p>
            <a:pPr lvl="1"/>
            <a:r>
              <a:rPr lang="en-US" sz="2800" dirty="0" err="1"/>
              <a:t>Conclusão</a:t>
            </a:r>
            <a:endParaRPr lang="en-US" sz="2800" dirty="0"/>
          </a:p>
          <a:p>
            <a:pPr lvl="2"/>
            <a:r>
              <a:rPr lang="en-US" sz="2000" dirty="0" err="1"/>
              <a:t>Abordagem</a:t>
            </a:r>
            <a:r>
              <a:rPr lang="en-US" sz="2000" dirty="0"/>
              <a:t> Opt.PDF-model </a:t>
            </a:r>
            <a:r>
              <a:rPr lang="en-US" sz="2000" dirty="0" err="1"/>
              <a:t>foi</a:t>
            </a:r>
            <a:r>
              <a:rPr lang="en-US" sz="2000" dirty="0"/>
              <a:t> o </a:t>
            </a:r>
            <a:r>
              <a:rPr lang="en-US" sz="2000" dirty="0" err="1"/>
              <a:t>melhor</a:t>
            </a:r>
            <a:r>
              <a:rPr lang="en-US" sz="2000" dirty="0"/>
              <a:t> </a:t>
            </a:r>
            <a:r>
              <a:rPr lang="en-US" sz="2000" dirty="0" err="1"/>
              <a:t>modelo</a:t>
            </a:r>
            <a:r>
              <a:rPr lang="en-US" sz="2000" dirty="0"/>
              <a:t> para </a:t>
            </a:r>
            <a:r>
              <a:rPr lang="en-US" sz="2000" dirty="0" err="1"/>
              <a:t>detecção</a:t>
            </a:r>
            <a:r>
              <a:rPr lang="en-US" sz="2000" dirty="0"/>
              <a:t> de </a:t>
            </a:r>
            <a:r>
              <a:rPr lang="en-US" sz="2000" dirty="0" err="1"/>
              <a:t>eventos</a:t>
            </a:r>
            <a:r>
              <a:rPr lang="en-US" sz="2000" dirty="0"/>
              <a:t> </a:t>
            </a:r>
            <a:r>
              <a:rPr lang="en-US" sz="2000" dirty="0" err="1"/>
              <a:t>extremos</a:t>
            </a:r>
            <a:endParaRPr lang="en-US" sz="2000" dirty="0"/>
          </a:p>
          <a:p>
            <a:pPr lvl="2"/>
            <a:r>
              <a:rPr lang="en-US" sz="2000" dirty="0" err="1"/>
              <a:t>Observou</a:t>
            </a:r>
            <a:r>
              <a:rPr lang="en-US" sz="2000" dirty="0"/>
              <a:t>-se a </a:t>
            </a:r>
            <a:r>
              <a:rPr lang="en-US" sz="2000" dirty="0" err="1"/>
              <a:t>existência</a:t>
            </a:r>
            <a:r>
              <a:rPr lang="en-US" sz="2000" dirty="0"/>
              <a:t> de duas </a:t>
            </a:r>
            <a:r>
              <a:rPr lang="en-US" sz="2000" dirty="0" err="1"/>
              <a:t>tendências</a:t>
            </a:r>
            <a:r>
              <a:rPr lang="en-US" sz="2000" dirty="0"/>
              <a:t> </a:t>
            </a:r>
            <a:r>
              <a:rPr lang="en-US" sz="2000" dirty="0" err="1"/>
              <a:t>temporais</a:t>
            </a:r>
            <a:r>
              <a:rPr lang="en-US" sz="2000" dirty="0"/>
              <a:t>:</a:t>
            </a:r>
          </a:p>
          <a:p>
            <a:pPr lvl="3"/>
            <a:r>
              <a:rPr lang="en-US" b="1" dirty="0" err="1"/>
              <a:t>Chuvas</a:t>
            </a:r>
            <a:r>
              <a:rPr lang="en-US" sz="2000" dirty="0"/>
              <a:t> </a:t>
            </a:r>
            <a:r>
              <a:rPr lang="en-US" sz="2000" dirty="0" err="1"/>
              <a:t>extremas</a:t>
            </a:r>
            <a:r>
              <a:rPr lang="en-US" sz="2000" dirty="0"/>
              <a:t> </a:t>
            </a:r>
            <a:r>
              <a:rPr lang="en-US" sz="2000" dirty="0" err="1"/>
              <a:t>estão</a:t>
            </a:r>
            <a:r>
              <a:rPr lang="en-US" sz="2000" dirty="0"/>
              <a:t> se </a:t>
            </a:r>
            <a:r>
              <a:rPr lang="en-US" sz="2000" dirty="0" err="1"/>
              <a:t>tornando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comuns</a:t>
            </a:r>
            <a:endParaRPr lang="en-US" sz="2000" dirty="0"/>
          </a:p>
          <a:p>
            <a:pPr lvl="3"/>
            <a:r>
              <a:rPr lang="en-US" b="1" dirty="0" err="1"/>
              <a:t>Secas</a:t>
            </a:r>
            <a:r>
              <a:rPr lang="en-US" sz="2000" dirty="0"/>
              <a:t> </a:t>
            </a:r>
            <a:r>
              <a:rPr lang="en-US" sz="2000" dirty="0" err="1"/>
              <a:t>extremas</a:t>
            </a:r>
            <a:r>
              <a:rPr lang="en-US" sz="2000" dirty="0"/>
              <a:t> </a:t>
            </a:r>
            <a:r>
              <a:rPr lang="en-US" sz="2000" dirty="0" err="1"/>
              <a:t>estão</a:t>
            </a:r>
            <a:r>
              <a:rPr lang="en-US" sz="2000" dirty="0"/>
              <a:t> se </a:t>
            </a:r>
            <a:r>
              <a:rPr lang="en-US" sz="2000" dirty="0" err="1"/>
              <a:t>tornando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comuns</a:t>
            </a: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87752-CDB4-4C67-4FCB-017D3FB69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064294-B1D9-6774-DBFD-0ADB0E27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12" y="4807436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3E467B9-A24D-4CF0-E9BB-EFBDE7042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03" y="4807436"/>
            <a:ext cx="3276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4"/>
          <p:cNvGrpSpPr/>
          <p:nvPr/>
        </p:nvGrpSpPr>
        <p:grpSpPr>
          <a:xfrm rot="10800000">
            <a:off x="6685470" y="1479655"/>
            <a:ext cx="5496997" cy="3940579"/>
            <a:chOff x="291713" y="847485"/>
            <a:chExt cx="489987" cy="351315"/>
          </a:xfrm>
        </p:grpSpPr>
        <p:sp>
          <p:nvSpPr>
            <p:cNvPr id="449" name="Google Shape;449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7708873" y="2747199"/>
            <a:ext cx="1277904" cy="1202308"/>
            <a:chOff x="5972700" y="2330200"/>
            <a:chExt cx="411625" cy="387275"/>
          </a:xfrm>
        </p:grpSpPr>
        <p:sp>
          <p:nvSpPr>
            <p:cNvPr id="452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445;p34">
            <a:extLst>
              <a:ext uri="{FF2B5EF4-FFF2-40B4-BE49-F238E27FC236}">
                <a16:creationId xmlns:a16="http://schemas.microsoft.com/office/drawing/2014/main" id="{30AC0CD9-FBAE-A2CA-70D5-D5B2DEAE5867}"/>
              </a:ext>
            </a:extLst>
          </p:cNvPr>
          <p:cNvSpPr txBox="1">
            <a:spLocks/>
          </p:cNvSpPr>
          <p:nvPr/>
        </p:nvSpPr>
        <p:spPr>
          <a:xfrm>
            <a:off x="1187709" y="694481"/>
            <a:ext cx="5097344" cy="27345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pt-BR" sz="9066" kern="0" dirty="0">
                <a:solidFill>
                  <a:srgbClr val="FFC000"/>
                </a:solidFill>
              </a:rPr>
              <a:t>Obrigado</a:t>
            </a:r>
          </a:p>
        </p:txBody>
      </p:sp>
      <p:sp>
        <p:nvSpPr>
          <p:cNvPr id="12" name="Google Shape;446;p34">
            <a:extLst>
              <a:ext uri="{FF2B5EF4-FFF2-40B4-BE49-F238E27FC236}">
                <a16:creationId xmlns:a16="http://schemas.microsoft.com/office/drawing/2014/main" id="{8E2B26BB-7877-EE48-D788-CCF263313D21}"/>
              </a:ext>
            </a:extLst>
          </p:cNvPr>
          <p:cNvSpPr txBox="1">
            <a:spLocks/>
          </p:cNvSpPr>
          <p:nvPr/>
        </p:nvSpPr>
        <p:spPr>
          <a:xfrm>
            <a:off x="1187710" y="3564707"/>
            <a:ext cx="4987097" cy="246218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pt-BR" b="1" kern="0" dirty="0">
                <a:solidFill>
                  <a:schemeClr val="accent4"/>
                </a:solidFill>
              </a:rPr>
              <a:t>Contato:</a:t>
            </a:r>
          </a:p>
          <a:p>
            <a:pPr>
              <a:spcBef>
                <a:spcPts val="800"/>
              </a:spcBef>
            </a:pPr>
            <a:r>
              <a:rPr lang="pt-BR" kern="0" dirty="0">
                <a:hlinkClick r:id="rId3"/>
              </a:rPr>
              <a:t>www.linkedin.com/in/philipeleal/</a:t>
            </a:r>
            <a:endParaRPr lang="pt-BR" kern="0" dirty="0"/>
          </a:p>
          <a:p>
            <a:pPr>
              <a:spcBef>
                <a:spcPts val="800"/>
              </a:spcBef>
            </a:pPr>
            <a:r>
              <a:rPr lang="pt-BR" kern="0" dirty="0"/>
              <a:t>leal.philipe@gmail.com</a:t>
            </a:r>
          </a:p>
        </p:txBody>
      </p:sp>
    </p:spTree>
    <p:extLst>
      <p:ext uri="{BB962C8B-B14F-4D97-AF65-F5344CB8AC3E}">
        <p14:creationId xmlns:p14="http://schemas.microsoft.com/office/powerpoint/2010/main" val="355926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2C2F06A-0CEA-4131-99FB-848C0D0EE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9371948" cy="4548399"/>
          </a:xfrm>
        </p:spPr>
        <p:txBody>
          <a:bodyPr>
            <a:normAutofit/>
          </a:bodyPr>
          <a:lstStyle/>
          <a:p>
            <a:pPr marL="712788" indent="-712788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</a:rPr>
              <a:t>Exemplo de Caso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Mapeamento da qualidade de Reservatórios Hídricos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Mapeamento de Área de Risco à deslizamento de terra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Mapeamento de áreas agrícolas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Mapeamento de áreas indígenas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Caso de saúde pública (e.g., Estado do Pará)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Detecção de Eventos Extremos</a:t>
            </a:r>
          </a:p>
          <a:p>
            <a:pPr marL="1068388" lvl="1" indent="-712788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chemeClr val="tx1"/>
              </a:solidFill>
            </a:endParaRPr>
          </a:p>
          <a:p>
            <a:pPr marL="712788" indent="-712788">
              <a:lnSpc>
                <a:spcPct val="150000"/>
              </a:lnSpc>
            </a:pPr>
            <a:endParaRPr lang="pt-BR" dirty="0">
              <a:solidFill>
                <a:schemeClr val="tx1"/>
              </a:solidFill>
            </a:endParaRPr>
          </a:p>
          <a:p>
            <a:pPr marL="712788" indent="-712788">
              <a:lnSpc>
                <a:spcPct val="150000"/>
              </a:lnSpc>
              <a:buFont typeface="+mj-lt"/>
              <a:buAutoNum type="arabicPeriod"/>
            </a:pP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9C585BB-B081-42E3-B98E-AF9603FE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3</a:t>
            </a:fld>
            <a:endParaRPr lang="pt-BR" noProof="0" dirty="0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13C16795-3FCA-FA11-BCB3-B6BB73F3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1949" cy="756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Sumário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Mapeamento da qualidade de Reservatórios Hídricos </a:t>
            </a:r>
          </a:p>
        </p:txBody>
      </p:sp>
      <p:sp>
        <p:nvSpPr>
          <p:cNvPr id="4" name="Espaço Reservado para Texto 5">
            <a:extLst>
              <a:ext uri="{FF2B5EF4-FFF2-40B4-BE49-F238E27FC236}">
                <a16:creationId xmlns:a16="http://schemas.microsoft.com/office/drawing/2014/main" id="{E29B4C19-BB1A-C701-003B-37F3B51B8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</a:t>
            </a:r>
            <a:r>
              <a:rPr lang="en-US" sz="2000" dirty="0"/>
              <a:t>Impact of copper sulfate application at an urban Brazilian reservoir: A geostatistical  	          and ecotoxicological approach</a:t>
            </a:r>
          </a:p>
          <a:p>
            <a:r>
              <a:rPr lang="pt-BR" dirty="0"/>
              <a:t>Autor: Leal et al.</a:t>
            </a:r>
          </a:p>
          <a:p>
            <a:r>
              <a:rPr lang="pt-BR" dirty="0"/>
              <a:t>Ano: 2017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4</a:t>
            </a:fld>
            <a:endParaRPr lang="pt-BR" noProof="0" dirty="0"/>
          </a:p>
        </p:txBody>
      </p:sp>
      <p:pic>
        <p:nvPicPr>
          <p:cNvPr id="8" name="Imagem 7">
            <a:hlinkClick r:id="rId2"/>
            <a:extLst>
              <a:ext uri="{FF2B5EF4-FFF2-40B4-BE49-F238E27FC236}">
                <a16:creationId xmlns:a16="http://schemas.microsoft.com/office/drawing/2014/main" id="{C8241458-F3AD-AE9B-6B34-736B8D52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991" y="2980775"/>
            <a:ext cx="8306017" cy="3674025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6FD926AC-A8E6-4D0C-5655-61D1BEB8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984712"/>
            <a:ext cx="4602481" cy="31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6"/>
            <a:extLst>
              <a:ext uri="{FF2B5EF4-FFF2-40B4-BE49-F238E27FC236}">
                <a16:creationId xmlns:a16="http://schemas.microsoft.com/office/drawing/2014/main" id="{0B33BAA7-713D-7DBB-2117-256D632C1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10" y="2980774"/>
            <a:ext cx="4961573" cy="31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318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Mapeamento da qualidade de Reservatórios Hídricos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5</a:t>
            </a:fld>
            <a:endParaRPr lang="pt-BR" noProof="0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9C09CD9-4CE4-9578-B882-2CF102A72EA2}"/>
              </a:ext>
            </a:extLst>
          </p:cNvPr>
          <p:cNvGrpSpPr/>
          <p:nvPr/>
        </p:nvGrpSpPr>
        <p:grpSpPr>
          <a:xfrm>
            <a:off x="2091674" y="1833175"/>
            <a:ext cx="8008653" cy="4558994"/>
            <a:chOff x="1623060" y="1833175"/>
            <a:chExt cx="8008653" cy="4558994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16D4244-A464-AC85-67D3-E2D881658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11" r="50000" b="8038"/>
            <a:stretch/>
          </p:blipFill>
          <p:spPr>
            <a:xfrm>
              <a:off x="1623060" y="1833175"/>
              <a:ext cx="3215640" cy="4558994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EE5B1909-C4EE-A353-4DD9-BAC656ED4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8917" y="1833175"/>
              <a:ext cx="3432796" cy="4558994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02AFA5-8A93-3E62-3CC0-01C477BCC994}"/>
              </a:ext>
            </a:extLst>
          </p:cNvPr>
          <p:cNvSpPr txBox="1"/>
          <p:nvPr/>
        </p:nvSpPr>
        <p:spPr>
          <a:xfrm>
            <a:off x="2716514" y="6392169"/>
            <a:ext cx="1965960" cy="37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Batimetria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C4AF29-B3D3-6997-42EE-D3C70E33A127}"/>
              </a:ext>
            </a:extLst>
          </p:cNvPr>
          <p:cNvSpPr txBox="1"/>
          <p:nvPr/>
        </p:nvSpPr>
        <p:spPr>
          <a:xfrm>
            <a:off x="7593355" y="6397228"/>
            <a:ext cx="158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Sedimento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19A01405-C8ED-BC31-68E6-18A56F11B499}"/>
              </a:ext>
            </a:extLst>
          </p:cNvPr>
          <p:cNvSpPr txBox="1">
            <a:spLocks/>
          </p:cNvSpPr>
          <p:nvPr/>
        </p:nvSpPr>
        <p:spPr>
          <a:xfrm>
            <a:off x="1108737" y="1181015"/>
            <a:ext cx="10411496" cy="455899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1219170" marR="0" lvl="1" indent="-45718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2438339" marR="0" lvl="3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3047924" marR="0" lvl="4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3657509" marR="0" lvl="5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4267093" marR="0" lvl="6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4876678" marR="0" lvl="7" indent="-50798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5486263" marR="0" lvl="8" indent="-507987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r>
              <a:rPr lang="en-US" sz="2800" kern="0" dirty="0"/>
              <a:t>Leal et al. (2017)</a:t>
            </a:r>
            <a:endParaRPr lang="pt-BR" sz="3200" kern="0" dirty="0"/>
          </a:p>
        </p:txBody>
      </p:sp>
    </p:spTree>
    <p:extLst>
      <p:ext uri="{BB962C8B-B14F-4D97-AF65-F5344CB8AC3E}">
        <p14:creationId xmlns:p14="http://schemas.microsoft.com/office/powerpoint/2010/main" val="345044933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 lvl="1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Mapeamento da qualidade de Reservatórios Hídricos </a:t>
            </a:r>
          </a:p>
        </p:txBody>
      </p:sp>
      <p:sp>
        <p:nvSpPr>
          <p:cNvPr id="4" name="Espaço Reservado para Texto 5">
            <a:extLst>
              <a:ext uri="{FF2B5EF4-FFF2-40B4-BE49-F238E27FC236}">
                <a16:creationId xmlns:a16="http://schemas.microsoft.com/office/drawing/2014/main" id="{E29B4C19-BB1A-C701-003B-37F3B51B8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</a:t>
            </a:r>
            <a:r>
              <a:rPr lang="en-US" sz="2000" dirty="0"/>
              <a:t>Impact of copper sulfate application at an urban Brazilian reservoir: A geostatistical and ecotoxicological approach</a:t>
            </a:r>
          </a:p>
          <a:p>
            <a:r>
              <a:rPr lang="pt-BR" dirty="0"/>
              <a:t>Autor: Leal et al.</a:t>
            </a:r>
          </a:p>
          <a:p>
            <a:r>
              <a:rPr lang="pt-BR" dirty="0"/>
              <a:t>Ano: 2017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6</a:t>
            </a:fld>
            <a:endParaRPr lang="pt-BR" noProof="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61BB51-9B47-5200-C9F1-691F955F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609" y="2294241"/>
            <a:ext cx="3091624" cy="437072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0514ED3-15F4-3E39-BF19-F89DD6077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" t="3067" r="1556" b="3914"/>
          <a:stretch/>
        </p:blipFill>
        <p:spPr>
          <a:xfrm>
            <a:off x="297180" y="2869160"/>
            <a:ext cx="7618223" cy="2423160"/>
          </a:xfrm>
          <a:prstGeom prst="rect">
            <a:avLst/>
          </a:prstGeom>
        </p:spPr>
      </p:pic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96DE560F-86C3-D396-DC21-E02D94B23F3C}"/>
              </a:ext>
            </a:extLst>
          </p:cNvPr>
          <p:cNvSpPr/>
          <p:nvPr/>
        </p:nvSpPr>
        <p:spPr>
          <a:xfrm>
            <a:off x="4765454" y="4552034"/>
            <a:ext cx="1748724" cy="4686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Resumo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899AE2C-2849-F4B7-B8F0-E18501DB1166}"/>
              </a:ext>
            </a:extLst>
          </p:cNvPr>
          <p:cNvGrpSpPr/>
          <p:nvPr/>
        </p:nvGrpSpPr>
        <p:grpSpPr>
          <a:xfrm>
            <a:off x="6636151" y="3228945"/>
            <a:ext cx="4064976" cy="2766182"/>
            <a:chOff x="6636151" y="3228945"/>
            <a:chExt cx="4064976" cy="2766182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2BDE3393-0C3A-A234-7586-F3B006508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6151" y="3577571"/>
              <a:ext cx="4064976" cy="2417556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CC01DD7-2D06-AFBC-44DE-E05049F169DB}"/>
                </a:ext>
              </a:extLst>
            </p:cNvPr>
            <p:cNvSpPr txBox="1"/>
            <p:nvPr/>
          </p:nvSpPr>
          <p:spPr>
            <a:xfrm>
              <a:off x="7116999" y="3228945"/>
              <a:ext cx="30916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Distribuição Espacial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6472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9 -0.01134 L -0.56211 0.04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18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Mapeamento de áreas sujeitas à deslizamento de terra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6F795B0-F456-2729-587D-9BFDD970D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</a:t>
            </a:r>
            <a:r>
              <a:rPr lang="en-US" dirty="0"/>
              <a:t>Remote Sensing for Assessing Landslides and Associated Hazards</a:t>
            </a:r>
            <a:endParaRPr lang="pt-BR" dirty="0"/>
          </a:p>
          <a:p>
            <a:r>
              <a:rPr lang="pt-BR" dirty="0"/>
              <a:t>Autor: </a:t>
            </a:r>
            <a:r>
              <a:rPr lang="pt-BR" dirty="0" err="1"/>
              <a:t>Lissak</a:t>
            </a:r>
            <a:r>
              <a:rPr lang="pt-BR" dirty="0"/>
              <a:t> et al.</a:t>
            </a:r>
          </a:p>
          <a:p>
            <a:r>
              <a:rPr lang="pt-BR" dirty="0"/>
              <a:t>Ano: 2020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7</a:t>
            </a:fld>
            <a:endParaRPr lang="pt-BR" noProof="0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C774A72-E71C-4AA8-9063-CF26C718C492}"/>
              </a:ext>
            </a:extLst>
          </p:cNvPr>
          <p:cNvGrpSpPr/>
          <p:nvPr/>
        </p:nvGrpSpPr>
        <p:grpSpPr>
          <a:xfrm>
            <a:off x="1232971" y="3232098"/>
            <a:ext cx="3118207" cy="2182654"/>
            <a:chOff x="1232971" y="3507461"/>
            <a:chExt cx="3118207" cy="218265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79F0EE9-C32D-EBE5-9E4D-DCF0F2B73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4" r="2602"/>
            <a:stretch/>
          </p:blipFill>
          <p:spPr>
            <a:xfrm>
              <a:off x="1232971" y="3507461"/>
              <a:ext cx="3118207" cy="1720325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7B7B12D-7AC7-8BA3-E6C5-4211572AD065}"/>
                </a:ext>
              </a:extLst>
            </p:cNvPr>
            <p:cNvSpPr txBox="1"/>
            <p:nvPr/>
          </p:nvSpPr>
          <p:spPr>
            <a:xfrm>
              <a:off x="1797082" y="5320783"/>
              <a:ext cx="19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Imagem da ROI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D6D0F4D-ADE9-1A24-B708-75658E8D982A}"/>
              </a:ext>
            </a:extLst>
          </p:cNvPr>
          <p:cNvGrpSpPr/>
          <p:nvPr/>
        </p:nvGrpSpPr>
        <p:grpSpPr>
          <a:xfrm>
            <a:off x="4637961" y="3252120"/>
            <a:ext cx="3241405" cy="2162632"/>
            <a:chOff x="4637961" y="3527483"/>
            <a:chExt cx="3241405" cy="2162632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F7CC089-56F9-1C43-2CEE-7FEE0A8F33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5" t="2801" r="3231" b="3233"/>
            <a:stretch/>
          </p:blipFill>
          <p:spPr>
            <a:xfrm>
              <a:off x="4637961" y="3527483"/>
              <a:ext cx="3241405" cy="1673167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9AB9F9D3-2A7C-31B6-C946-6A19EF57980B}"/>
                </a:ext>
              </a:extLst>
            </p:cNvPr>
            <p:cNvSpPr txBox="1"/>
            <p:nvPr/>
          </p:nvSpPr>
          <p:spPr>
            <a:xfrm>
              <a:off x="5310265" y="5320783"/>
              <a:ext cx="1571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/>
                <a:t>NDVI</a:t>
              </a:r>
              <a:r>
                <a:rPr lang="pt-BR" dirty="0"/>
                <a:t> da ROI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D12B548-4D52-96CF-7C88-7EDB3A57321D}"/>
              </a:ext>
            </a:extLst>
          </p:cNvPr>
          <p:cNvGrpSpPr/>
          <p:nvPr/>
        </p:nvGrpSpPr>
        <p:grpSpPr>
          <a:xfrm>
            <a:off x="8166149" y="3252120"/>
            <a:ext cx="3241405" cy="2162632"/>
            <a:chOff x="8166149" y="3527483"/>
            <a:chExt cx="3241405" cy="2162632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36C747F-BB4D-192C-108B-D4EB133850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57"/>
            <a:stretch/>
          </p:blipFill>
          <p:spPr>
            <a:xfrm>
              <a:off x="8166149" y="3527483"/>
              <a:ext cx="3241405" cy="1673167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237B64A-AD94-8BFB-3E30-2C72553C7EF9}"/>
                </a:ext>
              </a:extLst>
            </p:cNvPr>
            <p:cNvSpPr txBox="1"/>
            <p:nvPr/>
          </p:nvSpPr>
          <p:spPr>
            <a:xfrm>
              <a:off x="8653376" y="5320783"/>
              <a:ext cx="2266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Rugosidade da ROI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443431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2D7218-8EBB-A6B3-1090-B8C7F1FC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Mapeamento de áreas sujeitas à deslizamento de terra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6F795B0-F456-2729-587D-9BFDD970D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</a:t>
            </a:r>
            <a:r>
              <a:rPr lang="en-US" dirty="0"/>
              <a:t>Prediction of the area affected by earthquake-induced </a:t>
            </a:r>
            <a:r>
              <a:rPr lang="en-US" dirty="0" err="1"/>
              <a:t>landsliding</a:t>
            </a:r>
            <a:endParaRPr lang="pt-BR" dirty="0"/>
          </a:p>
          <a:p>
            <a:r>
              <a:rPr lang="pt-BR" dirty="0"/>
              <a:t>Autor: Marc et al.</a:t>
            </a:r>
          </a:p>
          <a:p>
            <a:r>
              <a:rPr lang="pt-BR" dirty="0"/>
              <a:t>Ano: 2017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A48E52-8EBB-04E8-2283-CBCA80A1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8</a:t>
            </a:fld>
            <a:endParaRPr lang="pt-BR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1F8FB7E-0831-94E7-908B-41F3F8D69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1" t="2973" r="3458" b="27451"/>
          <a:stretch/>
        </p:blipFill>
        <p:spPr>
          <a:xfrm>
            <a:off x="5440402" y="2652931"/>
            <a:ext cx="4375043" cy="392697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7E8545-24CB-7E41-AF99-7DE7EA2D0ECB}"/>
              </a:ext>
            </a:extLst>
          </p:cNvPr>
          <p:cNvSpPr txBox="1"/>
          <p:nvPr/>
        </p:nvSpPr>
        <p:spPr>
          <a:xfrm>
            <a:off x="1621897" y="3167774"/>
            <a:ext cx="3608956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/>
              <a:t>Localizações</a:t>
            </a:r>
            <a:endParaRPr lang="it-IT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a) Northridge - EUA</a:t>
            </a:r>
          </a:p>
          <a:p>
            <a:pPr algn="just"/>
            <a:r>
              <a:rPr lang="it-IT" dirty="0"/>
              <a:t>b) Haiti</a:t>
            </a:r>
          </a:p>
          <a:p>
            <a:pPr algn="just"/>
            <a:r>
              <a:rPr lang="it-IT" dirty="0"/>
              <a:t>c) Chi-Chi - </a:t>
            </a:r>
            <a:r>
              <a:rPr lang="pt-BR" dirty="0"/>
              <a:t>Taiwan</a:t>
            </a:r>
            <a:endParaRPr lang="it-IT" dirty="0"/>
          </a:p>
          <a:p>
            <a:pPr algn="just"/>
            <a:r>
              <a:rPr lang="it-IT" dirty="0"/>
              <a:t>d) Aysen Fjord – </a:t>
            </a:r>
            <a:r>
              <a:rPr lang="pt-BR" dirty="0"/>
              <a:t>Chile</a:t>
            </a:r>
            <a:endParaRPr lang="it-IT" dirty="0"/>
          </a:p>
          <a:p>
            <a:pPr algn="just"/>
            <a:r>
              <a:rPr lang="it-IT" dirty="0"/>
              <a:t>e) Finisterre – Nova Guiné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559958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2C7A-E8F8-B347-1576-66CE684A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Caso de uso no mapeamento de áreas agrícolas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935069-225F-B9D8-1CF0-3C17C7336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Título: </a:t>
            </a:r>
            <a:r>
              <a:rPr lang="en-US" sz="2000" dirty="0"/>
              <a:t>Estimation of daily evapotranspiration and irrigation water efficiency at a Landsat-like </a:t>
            </a:r>
          </a:p>
          <a:p>
            <a:pPr marL="1439863" indent="-3175">
              <a:buNone/>
            </a:pPr>
            <a:r>
              <a:rPr lang="en-US" sz="2000" dirty="0"/>
              <a:t> scale for an arid irrigation area using multi-source remote sensing data</a:t>
            </a:r>
          </a:p>
          <a:p>
            <a:pPr marL="152396" indent="0">
              <a:buNone/>
            </a:pPr>
            <a:endParaRPr lang="en-US" sz="2000" dirty="0"/>
          </a:p>
          <a:p>
            <a:r>
              <a:rPr lang="en-US" dirty="0" err="1"/>
              <a:t>Autores</a:t>
            </a:r>
            <a:r>
              <a:rPr lang="en-US" dirty="0"/>
              <a:t>: </a:t>
            </a:r>
            <a:r>
              <a:rPr lang="pt-BR" dirty="0" err="1"/>
              <a:t>Maa</a:t>
            </a:r>
            <a:r>
              <a:rPr lang="en-US" dirty="0"/>
              <a:t> et al. (2018)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610642-EC74-EFCF-53EB-0228119FF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E7EF6F-F590-02BA-BC51-9A72C0FB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53" y="2460210"/>
            <a:ext cx="4265857" cy="41945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21A9D21-9E92-16AA-F868-8B695F94685A}"/>
              </a:ext>
            </a:extLst>
          </p:cNvPr>
          <p:cNvSpPr txBox="1"/>
          <p:nvPr/>
        </p:nvSpPr>
        <p:spPr>
          <a:xfrm>
            <a:off x="1421476" y="3760470"/>
            <a:ext cx="4771036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Legenda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err="1"/>
              <a:t>Uso</a:t>
            </a:r>
            <a:r>
              <a:rPr lang="en-US" sz="2000" dirty="0"/>
              <a:t> e </a:t>
            </a:r>
            <a:r>
              <a:rPr lang="en-US" sz="2000" dirty="0" err="1"/>
              <a:t>Cobertora</a:t>
            </a:r>
            <a:r>
              <a:rPr lang="en-US" sz="2000" dirty="0"/>
              <a:t> da </a:t>
            </a:r>
            <a:r>
              <a:rPr lang="en-US" sz="2000" dirty="0" err="1"/>
              <a:t>bacia</a:t>
            </a:r>
            <a:r>
              <a:rPr lang="en-US" sz="2000" dirty="0"/>
              <a:t> do Rio </a:t>
            </a:r>
            <a:r>
              <a:rPr lang="en-US" sz="2000" dirty="0" err="1"/>
              <a:t>Heihe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 err="1"/>
              <a:t>Região</a:t>
            </a:r>
            <a:r>
              <a:rPr lang="en-US" sz="2000" dirty="0"/>
              <a:t>: </a:t>
            </a:r>
            <a:r>
              <a:rPr lang="en-US" sz="2000" dirty="0" err="1"/>
              <a:t>Noroerste</a:t>
            </a:r>
            <a:r>
              <a:rPr lang="en-US" sz="2000" dirty="0"/>
              <a:t> da China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15473318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ia 16:9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367_TF03098889.potx" id="{6FA66BD9-DD39-425B-A0BE-EFDD354C662E}" vid="{CC996F4A-CFD8-402C-A27B-6ABDCC68BD07}"/>
    </a:ext>
  </a:extLst>
</a:theme>
</file>

<file path=ppt/theme/theme2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3952</TotalTime>
  <Words>1024</Words>
  <Application>Microsoft Office PowerPoint</Application>
  <PresentationFormat>Widescreen</PresentationFormat>
  <Paragraphs>170</Paragraphs>
  <Slides>23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Arial</vt:lpstr>
      <vt:lpstr>Avenir</vt:lpstr>
      <vt:lpstr>Corbel</vt:lpstr>
      <vt:lpstr>Inria Sans Light</vt:lpstr>
      <vt:lpstr>Produkt</vt:lpstr>
      <vt:lpstr>Saira SemiCondensed Medium</vt:lpstr>
      <vt:lpstr>Titillium Web</vt:lpstr>
      <vt:lpstr>Ecologia 16:9</vt:lpstr>
      <vt:lpstr>Gurney template</vt:lpstr>
      <vt:lpstr>Engenharia Ambiental: Estudos de Casos</vt:lpstr>
      <vt:lpstr>Contato</vt:lpstr>
      <vt:lpstr>Sumário</vt:lpstr>
      <vt:lpstr>Mapeamento da qualidade de Reservatórios Hídricos </vt:lpstr>
      <vt:lpstr>Mapeamento da qualidade de Reservatórios Hídricos </vt:lpstr>
      <vt:lpstr>Mapeamento da qualidade de Reservatórios Hídricos </vt:lpstr>
      <vt:lpstr>Mapeamento de áreas sujeitas à deslizamento de terra</vt:lpstr>
      <vt:lpstr>Mapeamento de áreas sujeitas à deslizamento de terra</vt:lpstr>
      <vt:lpstr>Caso de uso no mapeamento de áreas agrícolas</vt:lpstr>
      <vt:lpstr>Caso de uso no mapeamento de áreas agrícolas</vt:lpstr>
      <vt:lpstr>Caso de uso no mapeamento de áreas indígenas</vt:lpstr>
      <vt:lpstr>Peripapo (2019) – Dissertação</vt:lpstr>
      <vt:lpstr>Caso de saúde pública (e.g., Estado do Pará)</vt:lpstr>
      <vt:lpstr>Caso de saúde pública (e.g., Estado do Pará)</vt:lpstr>
      <vt:lpstr>Caso de saúde pública (e.g., Estado do Pará)</vt:lpstr>
      <vt:lpstr>Detecção de Eventos Extremos</vt:lpstr>
      <vt:lpstr>Detecção de Eventos Extremos</vt:lpstr>
      <vt:lpstr>Detecção de Eventos Extremos</vt:lpstr>
      <vt:lpstr>Detecção de Eventos Extremos</vt:lpstr>
      <vt:lpstr>Detecção de Eventos Extremos</vt:lpstr>
      <vt:lpstr>Detecção de Eventos Extremos</vt:lpstr>
      <vt:lpstr>Detecção de Eventos Extremos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Sensoriamento Remoto do clima</dc:title>
  <dc:creator>Philipe Riskalla_Leal</dc:creator>
  <cp:lastModifiedBy>Philipe Riskalla Leal</cp:lastModifiedBy>
  <cp:revision>253</cp:revision>
  <dcterms:created xsi:type="dcterms:W3CDTF">2021-07-22T22:56:22Z</dcterms:created>
  <dcterms:modified xsi:type="dcterms:W3CDTF">2023-09-01T14:58:08Z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